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302" r:id="rId3"/>
    <p:sldId id="293" r:id="rId4"/>
    <p:sldId id="298" r:id="rId5"/>
    <p:sldId id="289" r:id="rId6"/>
    <p:sldId id="290" r:id="rId7"/>
    <p:sldId id="291" r:id="rId8"/>
    <p:sldId id="292" r:id="rId9"/>
    <p:sldId id="262" r:id="rId10"/>
    <p:sldId id="299" r:id="rId11"/>
    <p:sldId id="279" r:id="rId12"/>
    <p:sldId id="260" r:id="rId13"/>
    <p:sldId id="264" r:id="rId14"/>
    <p:sldId id="259" r:id="rId15"/>
    <p:sldId id="280" r:id="rId16"/>
    <p:sldId id="282" r:id="rId17"/>
    <p:sldId id="266" r:id="rId18"/>
    <p:sldId id="268" r:id="rId19"/>
    <p:sldId id="265" r:id="rId20"/>
    <p:sldId id="269" r:id="rId21"/>
    <p:sldId id="261" r:id="rId22"/>
    <p:sldId id="284" r:id="rId23"/>
    <p:sldId id="286" r:id="rId24"/>
    <p:sldId id="281" r:id="rId25"/>
    <p:sldId id="288" r:id="rId26"/>
    <p:sldId id="285" r:id="rId27"/>
    <p:sldId id="295" r:id="rId28"/>
    <p:sldId id="287" r:id="rId29"/>
    <p:sldId id="296" r:id="rId30"/>
    <p:sldId id="297" r:id="rId31"/>
    <p:sldId id="278" r:id="rId32"/>
    <p:sldId id="273" r:id="rId33"/>
    <p:sldId id="283" r:id="rId34"/>
    <p:sldId id="301" r:id="rId35"/>
    <p:sldId id="263" r:id="rId36"/>
    <p:sldId id="294" r:id="rId37"/>
    <p:sldId id="271" r:id="rId38"/>
    <p:sldId id="303" r:id="rId39"/>
    <p:sldId id="277" r:id="rId40"/>
    <p:sldId id="300" r:id="rId41"/>
    <p:sldId id="275" r:id="rId42"/>
    <p:sldId id="256" r:id="rId43"/>
    <p:sldId id="25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8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4AD85-6443-314F-9650-8E26D407FFA7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1245C-06E2-2940-8A0E-6A413CC4F5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200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F93FD-471F-CB4F-9FBF-8FC6CAF8FE66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9CA4C-BD65-D648-B444-9870F68D8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68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CA4C-BD65-D648-B444-9870F68D89C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CA4C-BD65-D648-B444-9870F68D89C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9CA4C-BD65-D648-B444-9870F68D89C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3ADAF-A91F-8F4A-BA9A-0EA9154B5B16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66EF-EE65-0048-9500-CEA8E0D37893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CAB4-B88B-1545-A939-EB4494E94F8C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E8002-D1EF-EF4C-A548-AE78501D6E9F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C2030-8430-4645-90A0-1F832AFBE016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8BEB-4EF4-6B41-AE5B-C110FB91BBB8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9A27-C78C-E144-825D-C1C4F62A9F58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35177-A74D-324E-BAC8-2EBEDA6A5881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4135-FEAA-0045-A109-5F4EC353A7E6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BC649-FBD2-6846-895A-5BBA2AF2B086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224A7-AB2F-074B-8FE8-F8CE2857E7B5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17530-79F7-F643-8307-904EA3CA34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578700"/>
            <a:ext cx="7772400" cy="2925673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What happened on 3/11 in Japan?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Earthquakes and tsunamis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How do they occur?</a:t>
            </a:r>
            <a:b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Can we predict them?</a:t>
            </a:r>
            <a:b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How can we mitigate the damage?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Shun-ichiro Karato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Yale University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Department of Geology &amp; Geophysics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8EA32-6A3F-934E-9B2B-BB55114CF604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Seismology in Japan and in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06" y="1600200"/>
            <a:ext cx="8934994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1880: the first seismometer (Milne, Ewing) [in Japan]</a:t>
            </a:r>
          </a:p>
          <a:p>
            <a:r>
              <a:rPr lang="en-US" sz="2000" dirty="0" smtClean="0"/>
              <a:t>1880: the first Seismological Society in the world [in Japan]</a:t>
            </a:r>
          </a:p>
          <a:p>
            <a:r>
              <a:rPr lang="en-US" sz="2000" dirty="0" smtClean="0"/>
              <a:t>1906: San Francisco EQ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US seismology</a:t>
            </a:r>
          </a:p>
          <a:p>
            <a:r>
              <a:rPr lang="en-US" sz="2000" dirty="0" smtClean="0">
                <a:sym typeface="Wingdings"/>
              </a:rPr>
              <a:t>1923: Kanto EQ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Japanese seismology (1925: </a:t>
            </a:r>
          </a:p>
          <a:p>
            <a:pPr>
              <a:buNone/>
            </a:pPr>
            <a:r>
              <a:rPr lang="en-US" sz="2000" dirty="0" smtClean="0">
                <a:sym typeface="Wingdings"/>
              </a:rPr>
              <a:t>	Earthquake Research Institute, University of Tokyo)</a:t>
            </a:r>
          </a:p>
          <a:p>
            <a:r>
              <a:rPr lang="en-US" sz="2000" dirty="0" smtClean="0">
                <a:sym typeface="Wingdings"/>
              </a:rPr>
              <a:t>1935-1942: “magnitude” (Richter scale)</a:t>
            </a:r>
          </a:p>
          <a:p>
            <a:r>
              <a:rPr lang="en-US" sz="2000" dirty="0" smtClean="0">
                <a:sym typeface="Wingdings"/>
              </a:rPr>
              <a:t>~1960: earthquake = fault motion (Honda, Maruyama)</a:t>
            </a:r>
          </a:p>
          <a:p>
            <a:r>
              <a:rPr lang="en-US" sz="2000" dirty="0" smtClean="0">
                <a:sym typeface="Wingdings"/>
              </a:rPr>
              <a:t>1965:	“seismic moment” (Aki)</a:t>
            </a:r>
          </a:p>
          <a:p>
            <a:r>
              <a:rPr lang="en-US" sz="2000" dirty="0" smtClean="0">
                <a:sym typeface="Wingdings"/>
              </a:rPr>
              <a:t>~1970-: focal mechanisms (</a:t>
            </a:r>
            <a:r>
              <a:rPr lang="en-US" sz="2000" dirty="0" err="1" smtClean="0">
                <a:sym typeface="Wingdings"/>
              </a:rPr>
              <a:t>Kanamori</a:t>
            </a:r>
            <a:r>
              <a:rPr lang="en-US" sz="2000" dirty="0" smtClean="0">
                <a:sym typeface="Wingdings"/>
              </a:rPr>
              <a:t>)</a:t>
            </a:r>
          </a:p>
          <a:p>
            <a:r>
              <a:rPr lang="en-US" sz="2000" dirty="0" smtClean="0">
                <a:sym typeface="Wingdings"/>
              </a:rPr>
              <a:t>1972: </a:t>
            </a:r>
            <a:r>
              <a:rPr lang="en-US" sz="2000" dirty="0" err="1" smtClean="0">
                <a:sym typeface="Wingdings"/>
              </a:rPr>
              <a:t>dilatancy</a:t>
            </a:r>
            <a:r>
              <a:rPr lang="en-US" sz="2000" dirty="0" smtClean="0">
                <a:sym typeface="Wingdings"/>
              </a:rPr>
              <a:t> model of an earthquake (</a:t>
            </a:r>
            <a:r>
              <a:rPr lang="en-US" sz="2000" dirty="0" err="1" smtClean="0">
                <a:sym typeface="Wingdings"/>
              </a:rPr>
              <a:t>Scholz</a:t>
            </a:r>
            <a:r>
              <a:rPr lang="en-US" sz="2000" dirty="0" smtClean="0">
                <a:sym typeface="Wingdings"/>
              </a:rPr>
              <a:t>)</a:t>
            </a:r>
          </a:p>
          <a:p>
            <a:r>
              <a:rPr lang="en-US" sz="2000" dirty="0" smtClean="0">
                <a:sym typeface="Wingdings"/>
              </a:rPr>
              <a:t>1976 “seismic tomography (CAT scan)” (Aki)</a:t>
            </a:r>
          </a:p>
          <a:p>
            <a:r>
              <a:rPr lang="en-US" sz="2000" dirty="0" smtClean="0">
                <a:sym typeface="Wingdings"/>
              </a:rPr>
              <a:t>1979: classification of earthquakes (</a:t>
            </a:r>
            <a:r>
              <a:rPr lang="en-US" sz="2000" dirty="0" err="1" smtClean="0">
                <a:sym typeface="Wingdings"/>
              </a:rPr>
              <a:t>Uyeda-Kanamori</a:t>
            </a:r>
            <a:r>
              <a:rPr lang="en-US" sz="2000" dirty="0" smtClean="0">
                <a:sym typeface="Wingdings"/>
              </a:rPr>
              <a:t>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Milne-Omo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390257"/>
            <a:ext cx="3046203" cy="228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Earthquake Prediction Program in Japan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1891: </a:t>
            </a:r>
            <a:r>
              <a:rPr lang="en-US" dirty="0" err="1" smtClean="0"/>
              <a:t>Nobi</a:t>
            </a:r>
            <a:r>
              <a:rPr lang="en-US" dirty="0" smtClean="0"/>
              <a:t> </a:t>
            </a:r>
            <a:r>
              <a:rPr lang="en-US" dirty="0" err="1" smtClean="0"/>
              <a:t>earthquake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“Committee on earthquake disaster prevention”</a:t>
            </a:r>
          </a:p>
          <a:p>
            <a:r>
              <a:rPr lang="en-US" dirty="0" smtClean="0">
                <a:sym typeface="Wingdings"/>
              </a:rPr>
              <a:t>1923: Kanto earthquakes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Earthquake Research Institute</a:t>
            </a:r>
          </a:p>
          <a:p>
            <a:r>
              <a:rPr lang="en-US" dirty="0" smtClean="0">
                <a:sym typeface="Wingdings"/>
              </a:rPr>
              <a:t>1962: “Earthquake Prediction Blueprint”</a:t>
            </a:r>
          </a:p>
          <a:p>
            <a:r>
              <a:rPr lang="en-US" dirty="0" smtClean="0">
                <a:sym typeface="Wingdings"/>
              </a:rPr>
              <a:t>1965-1998: “Earthquake Prediction Program”</a:t>
            </a:r>
          </a:p>
          <a:p>
            <a:r>
              <a:rPr lang="en-US" dirty="0" smtClean="0">
                <a:sym typeface="Wingdings"/>
              </a:rPr>
              <a:t>1999: “A New Blueprint”</a:t>
            </a:r>
          </a:p>
          <a:p>
            <a:pPr lvl="1"/>
            <a:r>
              <a:rPr lang="en-US" dirty="0" smtClean="0">
                <a:sym typeface="Wingdings"/>
              </a:rPr>
              <a:t>model </a:t>
            </a:r>
            <a:r>
              <a:rPr lang="en-US" dirty="0" err="1" smtClean="0">
                <a:sym typeface="Wingdings"/>
              </a:rPr>
              <a:t></a:t>
            </a:r>
            <a:r>
              <a:rPr lang="en-US" dirty="0" smtClean="0">
                <a:sym typeface="Wingdings"/>
              </a:rPr>
              <a:t> monitoring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5B7C-31E2-9447-B7B5-6E7AC787E177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earthquakes occur?</a:t>
            </a:r>
            <a:endParaRPr lang="en-US" dirty="0"/>
          </a:p>
        </p:txBody>
      </p:sp>
      <p:pic>
        <p:nvPicPr>
          <p:cNvPr id="4" name="Content Placeholder 3" descr="distribution of EQ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201" r="1978" b="6890"/>
          <a:stretch>
            <a:fillRect/>
          </a:stretch>
        </p:blipFill>
        <p:spPr>
          <a:xfrm>
            <a:off x="457200" y="1600200"/>
            <a:ext cx="7900159" cy="421413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E9EE-E4D6-3C40-AFC3-D6A7BF4E8508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“magnitude” of an earthquake?</a:t>
            </a:r>
            <a:endParaRPr lang="en-US" dirty="0"/>
          </a:p>
        </p:txBody>
      </p:sp>
      <p:pic>
        <p:nvPicPr>
          <p:cNvPr id="4" name="Content Placeholder 3" descr="Earthquakes - Association of Eental &amp; Engineering Geologists 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3697" r="-13697"/>
          <a:stretch>
            <a:fillRect/>
          </a:stretch>
        </p:blipFill>
        <p:spPr>
          <a:xfrm>
            <a:off x="1505604" y="1910334"/>
            <a:ext cx="5670794" cy="3118718"/>
          </a:xfrm>
        </p:spPr>
      </p:pic>
      <p:sp>
        <p:nvSpPr>
          <p:cNvPr id="5" name="TextBox 4"/>
          <p:cNvSpPr txBox="1"/>
          <p:nvPr/>
        </p:nvSpPr>
        <p:spPr>
          <a:xfrm>
            <a:off x="336631" y="5789149"/>
            <a:ext cx="880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Log (maximum amplitude) at a certain distance (100 km) = magnitude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0A968-1F37-1447-B4CC-49F1031445B2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argest Earthquakes in the World Since 1900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197" r="-3197"/>
          <a:stretch>
            <a:fillRect/>
          </a:stretch>
        </p:blipFill>
        <p:spPr>
          <a:xfrm>
            <a:off x="457200" y="694529"/>
            <a:ext cx="8229600" cy="4525963"/>
          </a:xfrm>
        </p:spPr>
      </p:pic>
      <p:sp>
        <p:nvSpPr>
          <p:cNvPr id="5" name="Frame 4"/>
          <p:cNvSpPr/>
          <p:nvPr/>
        </p:nvSpPr>
        <p:spPr>
          <a:xfrm>
            <a:off x="825499" y="1645920"/>
            <a:ext cx="7310703" cy="385761"/>
          </a:xfrm>
          <a:prstGeom prst="frame">
            <a:avLst>
              <a:gd name="adj1" fmla="val 1148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4664" y="5641466"/>
            <a:ext cx="685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San Francisco	1906		7.9</a:t>
            </a:r>
          </a:p>
          <a:p>
            <a:r>
              <a:rPr lang="en-US" sz="1600" dirty="0" smtClean="0"/>
              <a:t>Kanto		1923		7.9</a:t>
            </a:r>
          </a:p>
          <a:p>
            <a:r>
              <a:rPr lang="en-US" sz="1600" dirty="0" smtClean="0"/>
              <a:t>Hanshin		1995		6.9</a:t>
            </a:r>
            <a:endParaRPr lang="en-US" sz="1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FC93-53D3-8346-9E74-BD3C1AE199ED}" type="datetime1">
              <a:rPr lang="en-US" smtClean="0"/>
              <a:pPr/>
              <a:t>9/4/13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utenberg-Rich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872" r="-17872"/>
          <a:stretch>
            <a:fillRect/>
          </a:stretch>
        </p:blipFill>
        <p:spPr>
          <a:xfrm rot="10800000">
            <a:off x="-356192" y="27463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758608" y="4800602"/>
            <a:ext cx="1534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magnitude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498700" y="2287214"/>
            <a:ext cx="1291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789627" y="5892527"/>
            <a:ext cx="360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 earthquakes are rare.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7F9D-EB6E-4241-966D-A1B3DD310DE2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magnitude and energy</a:t>
            </a:r>
            <a:endParaRPr lang="en-US" dirty="0"/>
          </a:p>
        </p:txBody>
      </p:sp>
      <p:pic>
        <p:nvPicPr>
          <p:cNvPr id="6" name="Content Placeholder 5" descr="magnitude-energy.pdf"/>
          <p:cNvPicPr>
            <a:picLocks noGrp="1" noChangeAspect="1"/>
          </p:cNvPicPr>
          <p:nvPr>
            <p:ph idx="1"/>
          </p:nvPr>
        </p:nvPicPr>
        <p:blipFill>
          <a:blip r:embed="rId3"/>
          <a:srcRect l="-37512" r="-37512"/>
          <a:stretch>
            <a:fillRect/>
          </a:stretch>
        </p:blipFill>
        <p:spPr/>
      </p:pic>
      <p:sp>
        <p:nvSpPr>
          <p:cNvPr id="8" name="Up Arrow 7"/>
          <p:cNvSpPr/>
          <p:nvPr/>
        </p:nvSpPr>
        <p:spPr>
          <a:xfrm>
            <a:off x="6083695" y="2404872"/>
            <a:ext cx="206727" cy="978408"/>
          </a:xfrm>
          <a:prstGeom prst="up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204276" y="2359152"/>
            <a:ext cx="287941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Up Arrow 13"/>
          <p:cNvSpPr/>
          <p:nvPr/>
        </p:nvSpPr>
        <p:spPr>
          <a:xfrm>
            <a:off x="5128627" y="3135584"/>
            <a:ext cx="206727" cy="978408"/>
          </a:xfrm>
          <a:prstGeom prst="up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4" idx="0"/>
          </p:cNvCxnSpPr>
          <p:nvPr/>
        </p:nvCxnSpPr>
        <p:spPr>
          <a:xfrm>
            <a:off x="3204276" y="3135584"/>
            <a:ext cx="202771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51465" y="3383280"/>
            <a:ext cx="2138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Tohoku-Kanto (2011)</a:t>
            </a:r>
          </a:p>
          <a:p>
            <a:r>
              <a:rPr lang="en-US" dirty="0" smtClean="0"/>
              <a:t>[Sumatra (2004)]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98044" y="4113992"/>
            <a:ext cx="2106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Francisco (1906)</a:t>
            </a:r>
          </a:p>
          <a:p>
            <a:r>
              <a:rPr lang="en-US" dirty="0" smtClean="0"/>
              <a:t>Kanto (1923)</a:t>
            </a:r>
          </a:p>
        </p:txBody>
      </p:sp>
      <p:sp>
        <p:nvSpPr>
          <p:cNvPr id="20" name="Up Arrow 19"/>
          <p:cNvSpPr/>
          <p:nvPr/>
        </p:nvSpPr>
        <p:spPr>
          <a:xfrm>
            <a:off x="4394680" y="3781915"/>
            <a:ext cx="206727" cy="978408"/>
          </a:xfrm>
          <a:prstGeom prst="up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>
            <a:off x="3204276" y="3781915"/>
            <a:ext cx="129376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5802" y="4760323"/>
            <a:ext cx="160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Hanshin (1995)</a:t>
            </a:r>
            <a:endParaRPr lang="en-US" dirty="0"/>
          </a:p>
        </p:txBody>
      </p:sp>
      <p:sp>
        <p:nvSpPr>
          <p:cNvPr id="24" name="Up Arrow 23"/>
          <p:cNvSpPr/>
          <p:nvPr/>
        </p:nvSpPr>
        <p:spPr>
          <a:xfrm>
            <a:off x="6327648" y="2158764"/>
            <a:ext cx="206727" cy="978408"/>
          </a:xfrm>
          <a:prstGeom prst="up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endCxn id="24" idx="0"/>
          </p:cNvCxnSpPr>
          <p:nvPr/>
        </p:nvCxnSpPr>
        <p:spPr>
          <a:xfrm>
            <a:off x="3204276" y="2157176"/>
            <a:ext cx="322673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79958" y="249084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Chile (1960)</a:t>
            </a:r>
          </a:p>
          <a:p>
            <a:endParaRPr lang="en-US" dirty="0" smtClean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B116-89AD-164E-95EA-C44C6EE3BF6D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8" grpId="0"/>
      <p:bldP spid="19" grpId="0"/>
      <p:bldP spid="20" grpId="0" animBg="1"/>
      <p:bldP spid="23" grpId="0"/>
      <p:bldP spid="24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and when do earthquakes occur?</a:t>
            </a:r>
            <a:endParaRPr lang="en-US" dirty="0"/>
          </a:p>
        </p:txBody>
      </p:sp>
      <p:pic>
        <p:nvPicPr>
          <p:cNvPr id="4" name="Content Placeholder 3" descr="distribution of EQ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201" r="-2201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722C-0303-AF40-A6FA-397D03B48FB9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8932333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Earthquakes are generated by the stress caused by a material circulation in the Earth (mantle convection).</a:t>
            </a:r>
            <a:endParaRPr lang="en-US" sz="3600" dirty="0"/>
          </a:p>
        </p:txBody>
      </p:sp>
      <p:pic>
        <p:nvPicPr>
          <p:cNvPr id="4" name="Content Placeholder 3" descr="Mantle_convecti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960" r="-19960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8F9F-E948-CF42-868E-0EA3BDDF8112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34029"/>
          </a:xfrm>
          <a:solidFill>
            <a:schemeClr val="accent4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How does an earthquake occur?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How does it generate a tsunami?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tsunami-1.pdf"/>
          <p:cNvPicPr>
            <a:picLocks noGrp="1" noChangeAspect="1"/>
          </p:cNvPicPr>
          <p:nvPr>
            <p:ph idx="1"/>
          </p:nvPr>
        </p:nvPicPr>
        <p:blipFill>
          <a:blip r:embed="rId3"/>
          <a:srcRect l="-1561" r="-1561"/>
          <a:stretch>
            <a:fillRect/>
          </a:stretch>
        </p:blipFill>
        <p:spPr>
          <a:xfrm>
            <a:off x="1496729" y="2536472"/>
            <a:ext cx="5657685" cy="3111500"/>
          </a:xfrm>
        </p:spPr>
      </p:pic>
      <p:pic>
        <p:nvPicPr>
          <p:cNvPr id="6" name="Picture 5" descr="tsunami-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913" y="2536472"/>
            <a:ext cx="5486400" cy="3111500"/>
          </a:xfrm>
          <a:prstGeom prst="rect">
            <a:avLst/>
          </a:prstGeom>
        </p:spPr>
      </p:pic>
      <p:pic>
        <p:nvPicPr>
          <p:cNvPr id="7" name="Picture 6" descr="tsunami-3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913" y="2536472"/>
            <a:ext cx="5486400" cy="3111500"/>
          </a:xfrm>
          <a:prstGeom prst="rect">
            <a:avLst/>
          </a:prstGeom>
        </p:spPr>
      </p:pic>
      <p:pic>
        <p:nvPicPr>
          <p:cNvPr id="8" name="Picture 7" descr="tsunami-4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014" y="2536472"/>
            <a:ext cx="5486400" cy="31115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3804-A556-4F4A-9335-BE8CFF7F4AF1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640" y="274638"/>
            <a:ext cx="4791055" cy="114300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Summary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2011 Tohoku-Kanto earthquake was the largest earthquake in the history of Japan (4</a:t>
            </a:r>
            <a:r>
              <a:rPr lang="en-US" baseline="30000" dirty="0" smtClean="0"/>
              <a:t>th</a:t>
            </a:r>
            <a:r>
              <a:rPr lang="en-US" dirty="0" smtClean="0"/>
              <a:t> largest in the world) (more than ~200 Billion $ damage).</a:t>
            </a:r>
          </a:p>
          <a:p>
            <a:r>
              <a:rPr lang="en-US" dirty="0" smtClean="0"/>
              <a:t>Earthquakes in the oceanic region generate </a:t>
            </a:r>
            <a:r>
              <a:rPr lang="en-US" dirty="0" smtClean="0">
                <a:solidFill>
                  <a:srgbClr val="FF0000"/>
                </a:solidFill>
              </a:rPr>
              <a:t>tsunami</a:t>
            </a:r>
            <a:r>
              <a:rPr lang="en-US" dirty="0" smtClean="0"/>
              <a:t>s.</a:t>
            </a:r>
          </a:p>
          <a:p>
            <a:r>
              <a:rPr lang="en-US" dirty="0" smtClean="0"/>
              <a:t>Earthquakes occur due to slow motions of solid Earth (</a:t>
            </a:r>
            <a:r>
              <a:rPr lang="en-US" dirty="0" smtClean="0">
                <a:solidFill>
                  <a:srgbClr val="FF0000"/>
                </a:solidFill>
              </a:rPr>
              <a:t>mantle convection</a:t>
            </a:r>
            <a:r>
              <a:rPr lang="en-US" dirty="0" smtClean="0"/>
              <a:t>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some regularities</a:t>
            </a:r>
          </a:p>
          <a:p>
            <a:r>
              <a:rPr lang="en-US" dirty="0" smtClean="0">
                <a:sym typeface="Wingdings"/>
              </a:rPr>
              <a:t>Earthquake occurs by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faulting</a:t>
            </a:r>
          </a:p>
          <a:p>
            <a:r>
              <a:rPr lang="en-US" dirty="0" smtClean="0">
                <a:sym typeface="Wingdings"/>
              </a:rPr>
              <a:t>Fault properties are heterogeneous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earthquakes have “personality”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difficulties in (short-term) prediction</a:t>
            </a:r>
          </a:p>
          <a:p>
            <a:r>
              <a:rPr lang="en-US" dirty="0" smtClean="0">
                <a:sym typeface="Wingdings"/>
              </a:rPr>
              <a:t>Monitoring (and interpretation in terms of models) will help earthquake prediction in some cases.</a:t>
            </a:r>
          </a:p>
          <a:p>
            <a:r>
              <a:rPr lang="en-US" dirty="0" smtClean="0">
                <a:sym typeface="Wingdings"/>
              </a:rPr>
              <a:t>Short-term warning reduces the damage.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175" y="274638"/>
            <a:ext cx="5480050" cy="1143000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Tsunami propagation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propagation of tsunam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175" y="2482527"/>
            <a:ext cx="544830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8175" y="6191250"/>
            <a:ext cx="528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Tsunami can be amplified near the coast.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08175" y="6052751"/>
            <a:ext cx="430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Tsunami can propagate long way.</a:t>
            </a:r>
            <a:endParaRPr lang="en-US" sz="2400" dirty="0"/>
          </a:p>
        </p:txBody>
      </p:sp>
      <p:pic>
        <p:nvPicPr>
          <p:cNvPr id="9" name="Content Placeholder 8" descr="AGU Blogosphere | Mountain Bely | Japan M8.9 quake + tsunami 5.pdf"/>
          <p:cNvPicPr>
            <a:picLocks noGrp="1" noChangeAspect="1"/>
          </p:cNvPicPr>
          <p:nvPr>
            <p:ph idx="1"/>
          </p:nvPr>
        </p:nvPicPr>
        <p:blipFill>
          <a:blip r:embed="rId4"/>
          <a:srcRect l="-24694" r="-24694"/>
          <a:stretch>
            <a:fillRect/>
          </a:stretch>
        </p:blipFill>
        <p:spPr>
          <a:xfrm>
            <a:off x="678694" y="1417638"/>
            <a:ext cx="8229600" cy="4525963"/>
          </a:xfr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B055-50C7-1848-823C-3AC8B39FC904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Challenges in earthquake prediction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844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 difficult problem: Many factors affect the way in which earthquakes are generated.</a:t>
            </a:r>
          </a:p>
          <a:p>
            <a:pPr lvl="1"/>
            <a:r>
              <a:rPr lang="en-US" dirty="0" smtClean="0"/>
              <a:t>Basic causes (general models)</a:t>
            </a:r>
          </a:p>
          <a:p>
            <a:pPr lvl="1"/>
            <a:r>
              <a:rPr lang="en-US" dirty="0" smtClean="0"/>
              <a:t>Mechanics of faults</a:t>
            </a:r>
          </a:p>
          <a:p>
            <a:pPr lvl="1"/>
            <a:r>
              <a:rPr lang="en-US" dirty="0" smtClean="0"/>
              <a:t>Detailed description (monitoring)</a:t>
            </a:r>
          </a:p>
          <a:p>
            <a:r>
              <a:rPr lang="en-US" dirty="0" smtClean="0"/>
              <a:t>Long-term prediction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Short-term prediction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most important, most difficult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377B-0A89-DB42-B8A3-0653055AD023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Long-term prediction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Classification of earthquakes</a:t>
            </a:r>
          </a:p>
          <a:p>
            <a:r>
              <a:rPr lang="en-US" dirty="0" err="1" smtClean="0"/>
              <a:t>Systematics</a:t>
            </a:r>
            <a:r>
              <a:rPr lang="en-US" dirty="0" smtClean="0"/>
              <a:t> in earthquake activities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1E3B-977E-1742-96D1-B84E795B11D1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 earthquakes occur?</a:t>
            </a:r>
            <a:endParaRPr lang="en-US" dirty="0"/>
          </a:p>
        </p:txBody>
      </p:sp>
      <p:pic>
        <p:nvPicPr>
          <p:cNvPr id="4" name="Content Placeholder 3" descr="distribution of EQ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201" r="-2201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E722C-0303-AF40-A6FA-397D03B48FB9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Plate boundaries in and around Japan</a:t>
            </a:r>
            <a:endParaRPr lang="en-US" sz="3200" dirty="0"/>
          </a:p>
        </p:txBody>
      </p:sp>
      <p:pic>
        <p:nvPicPr>
          <p:cNvPr id="4" name="Content Placeholder 3" descr="plate boundaries in and around Japan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5958" r="-25958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2182-8DB7-F64F-883E-BC836607D9FF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Left Arrow 6"/>
          <p:cNvSpPr/>
          <p:nvPr/>
        </p:nvSpPr>
        <p:spPr>
          <a:xfrm rot="20203893">
            <a:off x="4616358" y="1888895"/>
            <a:ext cx="3465115" cy="484632"/>
          </a:xfrm>
          <a:prstGeom prst="left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Some regularities </a:t>
            </a: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FF0000"/>
                </a:solidFill>
              </a:rPr>
              <a:t>where?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2667" dirty="0" smtClean="0"/>
              <a:t>Seismic gap hypothesis</a:t>
            </a:r>
            <a:endParaRPr lang="en-US" sz="2667" dirty="0"/>
          </a:p>
        </p:txBody>
      </p:sp>
      <p:pic>
        <p:nvPicPr>
          <p:cNvPr id="6" name="Content Placeholder 5" descr="Mogi (1979) 3.pdf"/>
          <p:cNvPicPr>
            <a:picLocks noGrp="1" noChangeAspect="1"/>
          </p:cNvPicPr>
          <p:nvPr>
            <p:ph idx="1"/>
          </p:nvPr>
        </p:nvPicPr>
        <p:blipFill>
          <a:blip r:embed="rId2"/>
          <a:srcRect t="-27287" b="-2728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63298" y="5860843"/>
            <a:ext cx="132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Mogi (1979)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Challenges in predicting </a:t>
            </a:r>
            <a:r>
              <a:rPr lang="en-US" sz="3600" b="1" dirty="0" smtClean="0">
                <a:solidFill>
                  <a:srgbClr val="FF0000"/>
                </a:solidFill>
              </a:rPr>
              <a:t>when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1824" y="1600200"/>
            <a:ext cx="8686800" cy="4525963"/>
          </a:xfrm>
        </p:spPr>
        <p:txBody>
          <a:bodyPr/>
          <a:lstStyle/>
          <a:p>
            <a:r>
              <a:rPr lang="en-US" dirty="0" smtClean="0"/>
              <a:t>There are some gross rules: seismic gaps, quasi-periodicity.</a:t>
            </a:r>
          </a:p>
          <a:p>
            <a:r>
              <a:rPr lang="en-US" dirty="0" smtClean="0"/>
              <a:t>But earthquakes do not always follow the “rules”.</a:t>
            </a:r>
          </a:p>
          <a:p>
            <a:pPr>
              <a:buNone/>
            </a:pP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Some successes but many failures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Successes and failures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5846"/>
            <a:ext cx="8229600" cy="4525963"/>
          </a:xfrm>
        </p:spPr>
        <p:txBody>
          <a:bodyPr/>
          <a:lstStyle/>
          <a:p>
            <a:r>
              <a:rPr lang="en-US" dirty="0" smtClean="0"/>
              <a:t>China (1975-1976)</a:t>
            </a:r>
          </a:p>
          <a:p>
            <a:pPr lvl="1"/>
            <a:r>
              <a:rPr lang="en-US" dirty="0" smtClean="0"/>
              <a:t>successful prediction in </a:t>
            </a:r>
            <a:r>
              <a:rPr lang="en-US" dirty="0" err="1" smtClean="0"/>
              <a:t>Haicheng</a:t>
            </a:r>
            <a:r>
              <a:rPr lang="en-US" dirty="0" smtClean="0"/>
              <a:t> </a:t>
            </a:r>
            <a:r>
              <a:rPr lang="ja-JP" altLang="en-US" dirty="0" smtClean="0"/>
              <a:t>海城</a:t>
            </a:r>
            <a:r>
              <a:rPr lang="en-US" dirty="0" smtClean="0"/>
              <a:t>(1975) and failure of prediction in </a:t>
            </a:r>
            <a:r>
              <a:rPr lang="en-US" dirty="0" err="1" smtClean="0"/>
              <a:t>Tanshang</a:t>
            </a:r>
            <a:r>
              <a:rPr lang="en-US" dirty="0" smtClean="0"/>
              <a:t> </a:t>
            </a:r>
            <a:r>
              <a:rPr lang="ja-JP" altLang="en-US" dirty="0" smtClean="0"/>
              <a:t>唐山</a:t>
            </a:r>
            <a:r>
              <a:rPr lang="en-US" dirty="0" smtClean="0"/>
              <a:t>(1976)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Haichen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39242"/>
            <a:ext cx="3200400" cy="3416300"/>
          </a:xfrm>
          <a:prstGeom prst="rect">
            <a:avLst/>
          </a:prstGeom>
        </p:spPr>
      </p:pic>
      <p:pic>
        <p:nvPicPr>
          <p:cNvPr id="8" name="Picture 7" descr="Tanshang EQ 16.pdf"/>
          <p:cNvPicPr>
            <a:picLocks noChangeAspect="1"/>
          </p:cNvPicPr>
          <p:nvPr/>
        </p:nvPicPr>
        <p:blipFill>
          <a:blip r:embed="rId3"/>
          <a:srcRect r="46154"/>
          <a:stretch>
            <a:fillRect/>
          </a:stretch>
        </p:blipFill>
        <p:spPr>
          <a:xfrm>
            <a:off x="4953000" y="3353609"/>
            <a:ext cx="3200400" cy="210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055542"/>
            <a:ext cx="803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Haicheng</a:t>
            </a:r>
            <a:r>
              <a:rPr lang="en-US" dirty="0" smtClean="0"/>
              <a:t>: Clear short-term precursor,        </a:t>
            </a:r>
            <a:r>
              <a:rPr lang="en-US" dirty="0" err="1" smtClean="0"/>
              <a:t>Tanshang</a:t>
            </a:r>
            <a:r>
              <a:rPr lang="en-US" dirty="0" smtClean="0"/>
              <a:t>: weak long-term “precursor (?)”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Some regularities </a:t>
            </a:r>
            <a:r>
              <a:rPr lang="en-US" sz="3600" dirty="0" smtClean="0"/>
              <a:t>(</a:t>
            </a:r>
            <a:r>
              <a:rPr lang="en-US" sz="3600" b="1" dirty="0" smtClean="0">
                <a:solidFill>
                  <a:srgbClr val="FF0000"/>
                </a:solidFill>
              </a:rPr>
              <a:t>When?</a:t>
            </a:r>
            <a:r>
              <a:rPr lang="en-US" sz="3600" dirty="0" smtClean="0"/>
              <a:t> 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Content Placeholder 5" descr="Parkfield-2.pdf"/>
          <p:cNvPicPr>
            <a:picLocks noChangeAspect="1"/>
          </p:cNvPicPr>
          <p:nvPr/>
        </p:nvPicPr>
        <p:blipFill>
          <a:blip r:embed="rId2"/>
          <a:srcRect l="-6034" r="-6034"/>
          <a:stretch>
            <a:fillRect/>
          </a:stretch>
        </p:blipFill>
        <p:spPr>
          <a:xfrm>
            <a:off x="4197846" y="2433426"/>
            <a:ext cx="4184395" cy="2301240"/>
          </a:xfrm>
          <a:prstGeom prst="rect">
            <a:avLst/>
          </a:prstGeom>
        </p:spPr>
      </p:pic>
      <p:pic>
        <p:nvPicPr>
          <p:cNvPr id="7" name="Picture 6" descr="Parfield-map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91" y="1600200"/>
            <a:ext cx="2438400" cy="3878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7812" y="1151618"/>
            <a:ext cx="243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Parkfield</a:t>
            </a:r>
            <a:r>
              <a:rPr lang="en-US" sz="2400" dirty="0" smtClean="0"/>
              <a:t>, CA, USA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40926" y="5664498"/>
            <a:ext cx="8703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Earthquakes occurred regularly, but an earthquake expected in 1993 </a:t>
            </a:r>
          </a:p>
          <a:p>
            <a:r>
              <a:rPr lang="en-US" sz="2400" dirty="0" smtClean="0"/>
              <a:t>occurred in 2004.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Tohoku-Kanto versus Sumatra</a:t>
            </a:r>
            <a:endParaRPr lang="en-US" sz="3200" dirty="0"/>
          </a:p>
        </p:txBody>
      </p:sp>
      <p:pic>
        <p:nvPicPr>
          <p:cNvPr id="6" name="Content Placeholder 5" descr="sanriku-2011 5-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4662" r="-14662"/>
          <a:stretch>
            <a:fillRect/>
          </a:stretch>
        </p:blipFill>
        <p:spPr>
          <a:xfrm>
            <a:off x="670981" y="1037717"/>
            <a:ext cx="5159810" cy="28376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sanriku-2011 5-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595" y="3875405"/>
            <a:ext cx="3942334" cy="2846070"/>
          </a:xfrm>
          <a:prstGeom prst="rect">
            <a:avLst/>
          </a:prstGeom>
        </p:spPr>
      </p:pic>
      <p:pic>
        <p:nvPicPr>
          <p:cNvPr id="8" name="Picture 7" descr="sanriku-2011 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319" y="1037717"/>
            <a:ext cx="4174236" cy="2803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52686" y="2025451"/>
            <a:ext cx="1908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Tohoku-Kanto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39350" y="4926678"/>
            <a:ext cx="1229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Sumatra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4400"/>
            <a:ext cx="8686800" cy="5449428"/>
          </a:xfrm>
        </p:spPr>
        <p:txBody>
          <a:bodyPr>
            <a:normAutofit/>
          </a:bodyPr>
          <a:lstStyle/>
          <a:p>
            <a:r>
              <a:rPr lang="en-US" dirty="0" smtClean="0"/>
              <a:t>What happened on 3/11/2011?</a:t>
            </a:r>
          </a:p>
          <a:p>
            <a:r>
              <a:rPr lang="en-US" dirty="0" smtClean="0"/>
              <a:t>How to characterize earthquakes?</a:t>
            </a:r>
          </a:p>
          <a:p>
            <a:pPr lvl="1"/>
            <a:r>
              <a:rPr lang="en-US" dirty="0" smtClean="0"/>
              <a:t>What is the “magnitude” of an earthquake?</a:t>
            </a:r>
          </a:p>
          <a:p>
            <a:pPr lvl="1"/>
            <a:r>
              <a:rPr lang="en-US" dirty="0" smtClean="0"/>
              <a:t>How often do big quakes occur?</a:t>
            </a:r>
          </a:p>
          <a:p>
            <a:pPr lvl="1"/>
            <a:r>
              <a:rPr lang="en-US" dirty="0" smtClean="0"/>
              <a:t>How big is the 3/11 earthquake compared to others?</a:t>
            </a:r>
          </a:p>
          <a:p>
            <a:r>
              <a:rPr lang="en-US" dirty="0" smtClean="0"/>
              <a:t>Where do earthquakes occur?</a:t>
            </a:r>
          </a:p>
          <a:p>
            <a:r>
              <a:rPr lang="en-US" dirty="0" smtClean="0"/>
              <a:t>When do earthquakes occur?</a:t>
            </a:r>
          </a:p>
          <a:p>
            <a:r>
              <a:rPr lang="en-US" dirty="0" smtClean="0"/>
              <a:t>Efforts toward earthquake prediction or forecasting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Challenges in predicting </a:t>
            </a:r>
            <a:r>
              <a:rPr lang="en-US" sz="3600" b="1" dirty="0" smtClean="0">
                <a:solidFill>
                  <a:srgbClr val="FF0000"/>
                </a:solidFill>
              </a:rPr>
              <a:t>when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1824" y="1600200"/>
            <a:ext cx="8686800" cy="4525963"/>
          </a:xfrm>
        </p:spPr>
        <p:txBody>
          <a:bodyPr/>
          <a:lstStyle/>
          <a:p>
            <a:r>
              <a:rPr lang="en-US" dirty="0" smtClean="0"/>
              <a:t>There are some gross rules: seismic gaps, quasi-periodicity.</a:t>
            </a:r>
          </a:p>
          <a:p>
            <a:r>
              <a:rPr lang="en-US" dirty="0" smtClean="0"/>
              <a:t>But earthquakes do not always follow the “rules”.</a:t>
            </a:r>
          </a:p>
          <a:p>
            <a:pPr lvl="1"/>
            <a:r>
              <a:rPr lang="en-US" dirty="0" smtClean="0"/>
              <a:t>Heterogeneity in the fault structures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personality</a:t>
            </a:r>
            <a:r>
              <a:rPr lang="en-US" dirty="0" smtClean="0">
                <a:sym typeface="Wingdings"/>
              </a:rPr>
              <a:t>” in earthquakes</a:t>
            </a:r>
          </a:p>
          <a:p>
            <a:pPr lvl="1"/>
            <a:r>
              <a:rPr lang="en-US" b="1" dirty="0" smtClean="0">
                <a:sym typeface="Wingdings"/>
              </a:rPr>
              <a:t>Need to characterize individual faults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A key concept in characterizing the fault:</a:t>
            </a:r>
            <a:br>
              <a:rPr lang="en-US" sz="3600" b="1" dirty="0" smtClean="0"/>
            </a:br>
            <a:r>
              <a:rPr lang="en-US" sz="3600" b="1" dirty="0" smtClean="0"/>
              <a:t>“asperity” (stuck region)</a:t>
            </a:r>
            <a:endParaRPr lang="en-US" sz="3600" b="1" dirty="0"/>
          </a:p>
        </p:txBody>
      </p:sp>
      <p:pic>
        <p:nvPicPr>
          <p:cNvPr id="6" name="Content Placeholder 5" descr="asperity-new.pdf"/>
          <p:cNvPicPr>
            <a:picLocks noGrp="1" noChangeAspect="1"/>
          </p:cNvPicPr>
          <p:nvPr>
            <p:ph idx="1"/>
          </p:nvPr>
        </p:nvPicPr>
        <p:blipFill>
          <a:blip r:embed="rId2"/>
          <a:srcRect t="-20875" b="-20875"/>
          <a:stretch>
            <a:fillRect/>
          </a:stretch>
        </p:blipFill>
        <p:spPr>
          <a:xfrm>
            <a:off x="457200" y="1150100"/>
            <a:ext cx="8229600" cy="4525963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5633-4754-0C46-9352-7C9728BC7FF7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5085" y="5260564"/>
            <a:ext cx="8858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Fault has strongly stuck regions (asperities) as well as smoothly</a:t>
            </a:r>
          </a:p>
          <a:p>
            <a:r>
              <a:rPr lang="en-US" sz="2400" dirty="0" smtClean="0"/>
              <a:t>moving regions.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An earthquake occurs when a stuck area is broken.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Remote sensing of fault motion</a:t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FF0000"/>
                </a:solidFill>
              </a:rPr>
              <a:t>CAT scan </a:t>
            </a:r>
            <a:r>
              <a:rPr lang="en-US" sz="3600" dirty="0" smtClean="0"/>
              <a:t>of a fault motion)</a:t>
            </a:r>
            <a:endParaRPr lang="en-US" sz="3600" dirty="0"/>
          </a:p>
        </p:txBody>
      </p:sp>
      <p:pic>
        <p:nvPicPr>
          <p:cNvPr id="4" name="Content Placeholder 3" descr="slip distributi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16" r="-10516"/>
          <a:stretch>
            <a:fillRect/>
          </a:stretch>
        </p:blipFill>
        <p:spPr>
          <a:xfrm rot="10800000">
            <a:off x="457200" y="1417638"/>
            <a:ext cx="8229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6E03-28B6-294D-B045-BCFE9D167AF6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Direct sampling from faults</a:t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 smtClean="0">
                <a:solidFill>
                  <a:srgbClr val="FF0000"/>
                </a:solidFill>
              </a:rPr>
              <a:t>biopsy</a:t>
            </a:r>
            <a:r>
              <a:rPr lang="en-US" sz="3600" dirty="0" smtClean="0"/>
              <a:t> of a fault)</a:t>
            </a:r>
            <a:endParaRPr lang="en-US" sz="3600" dirty="0"/>
          </a:p>
        </p:txBody>
      </p:sp>
      <p:pic>
        <p:nvPicPr>
          <p:cNvPr id="4" name="Content Placeholder 3" descr="San Andreas Fault Observatory at Depth 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89789" r="-89789"/>
          <a:stretch>
            <a:fillRect/>
          </a:stretch>
        </p:blipFill>
        <p:spPr>
          <a:xfrm>
            <a:off x="-1311876" y="141763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334177" y="6164984"/>
            <a:ext cx="2402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Andreas fault (USA)</a:t>
            </a:r>
            <a:endParaRPr lang="en-US" dirty="0"/>
          </a:p>
        </p:txBody>
      </p:sp>
      <p:pic>
        <p:nvPicPr>
          <p:cNvPr id="7" name="Picture 6" descr="Chykyuu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80" y="2310940"/>
            <a:ext cx="4693920" cy="256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3856" y="6164984"/>
            <a:ext cx="223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Nankai</a:t>
            </a:r>
            <a:r>
              <a:rPr lang="en-US" dirty="0" smtClean="0"/>
              <a:t> trough (Japan)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F7363-A399-4640-81A2-05C53A915A76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large earthquake in Tohoku was expected</a:t>
            </a:r>
            <a:endParaRPr lang="en-US" sz="3600" dirty="0"/>
          </a:p>
        </p:txBody>
      </p:sp>
      <p:pic>
        <p:nvPicPr>
          <p:cNvPr id="6" name="Content Placeholder 5" descr="予知−１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0753" r="-100753"/>
          <a:stretch>
            <a:fillRect/>
          </a:stretch>
        </p:blipFill>
        <p:spPr>
          <a:xfrm>
            <a:off x="-3115601" y="1015619"/>
            <a:ext cx="10375033" cy="570585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Kanamori2006_日経19March201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789" y="1143000"/>
            <a:ext cx="484621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to minimize the hazard?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</a:t>
            </a:r>
          </a:p>
          <a:p>
            <a:r>
              <a:rPr lang="en-US" dirty="0" smtClean="0"/>
              <a:t>Warning</a:t>
            </a:r>
          </a:p>
          <a:p>
            <a:pPr lvl="1"/>
            <a:r>
              <a:rPr lang="en-US" dirty="0" smtClean="0"/>
              <a:t>Short-term earthquake warning</a:t>
            </a:r>
          </a:p>
          <a:p>
            <a:pPr lvl="1"/>
            <a:r>
              <a:rPr lang="en-US" dirty="0" smtClean="0"/>
              <a:t>Tsunami warning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87F8-76A4-1A49-AD53-07317D40FFAC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 warning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Content Placeholder 3" descr="Earthquakes - Association of Eental &amp; Engineering Geologists 1.pdf"/>
          <p:cNvPicPr>
            <a:picLocks noChangeAspect="1"/>
          </p:cNvPicPr>
          <p:nvPr/>
        </p:nvPicPr>
        <p:blipFill>
          <a:blip r:embed="rId2"/>
          <a:srcRect l="-13697" r="-13697"/>
          <a:stretch>
            <a:fillRect/>
          </a:stretch>
        </p:blipFill>
        <p:spPr>
          <a:xfrm>
            <a:off x="1505604" y="1910334"/>
            <a:ext cx="5670794" cy="3118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450" y="274638"/>
            <a:ext cx="5263701" cy="1143000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Earthquake warning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Earthquake Early Warning (Japan) 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0453" r="-30453"/>
          <a:stretch>
            <a:fillRect/>
          </a:stretch>
        </p:blipFill>
        <p:spPr>
          <a:xfrm>
            <a:off x="457200" y="141763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667000" y="6000453"/>
            <a:ext cx="3693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(installed in 2006 (in Japan))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E05D-C21B-0F43-8112-90706AA6A75F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640" y="274638"/>
            <a:ext cx="4791055" cy="114300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Summary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2011 Tohoku-Kanto earthquake was the largest earthquake in the history of Japan (4</a:t>
            </a:r>
            <a:r>
              <a:rPr lang="en-US" baseline="30000" dirty="0" smtClean="0"/>
              <a:t>th</a:t>
            </a:r>
            <a:r>
              <a:rPr lang="en-US" dirty="0" smtClean="0"/>
              <a:t> largest in the world) (more than ~200 Billion $ damage).</a:t>
            </a:r>
          </a:p>
          <a:p>
            <a:r>
              <a:rPr lang="en-US" dirty="0" smtClean="0"/>
              <a:t>Earthquakes in the oceanic region generate </a:t>
            </a:r>
            <a:r>
              <a:rPr lang="en-US" dirty="0" smtClean="0">
                <a:solidFill>
                  <a:srgbClr val="FF0000"/>
                </a:solidFill>
              </a:rPr>
              <a:t>tsunami</a:t>
            </a:r>
            <a:r>
              <a:rPr lang="en-US" dirty="0" smtClean="0"/>
              <a:t>s.</a:t>
            </a:r>
          </a:p>
          <a:p>
            <a:r>
              <a:rPr lang="en-US" dirty="0" smtClean="0"/>
              <a:t>Earthquakes occur due to slow motions of solid Earth (</a:t>
            </a:r>
            <a:r>
              <a:rPr lang="en-US" dirty="0" smtClean="0">
                <a:solidFill>
                  <a:srgbClr val="FF0000"/>
                </a:solidFill>
              </a:rPr>
              <a:t>mantle convection</a:t>
            </a:r>
            <a:r>
              <a:rPr lang="en-US" dirty="0" smtClean="0"/>
              <a:t>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some regularities</a:t>
            </a:r>
          </a:p>
          <a:p>
            <a:r>
              <a:rPr lang="en-US" dirty="0" smtClean="0">
                <a:sym typeface="Wingdings"/>
              </a:rPr>
              <a:t>Earthquake occurs by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faulting</a:t>
            </a:r>
          </a:p>
          <a:p>
            <a:r>
              <a:rPr lang="en-US" dirty="0" smtClean="0">
                <a:sym typeface="Wingdings"/>
              </a:rPr>
              <a:t>Fault properties are heterogeneous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earthquakes have “personality”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difficulties in (short-term) prediction</a:t>
            </a:r>
          </a:p>
          <a:p>
            <a:r>
              <a:rPr lang="en-US" dirty="0" smtClean="0">
                <a:sym typeface="Wingdings"/>
              </a:rPr>
              <a:t>Monitoring (and interpretation in terms of models) will help earthquake prediction in some cases.</a:t>
            </a:r>
          </a:p>
          <a:p>
            <a:r>
              <a:rPr lang="en-US" dirty="0" smtClean="0">
                <a:sym typeface="Wingdings"/>
              </a:rPr>
              <a:t>Short-term warning reduces the damage.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nriku-2011 8.pdf"/>
          <p:cNvPicPr>
            <a:picLocks noGrp="1" noChangeAspect="1"/>
          </p:cNvPicPr>
          <p:nvPr>
            <p:ph idx="1"/>
          </p:nvPr>
        </p:nvPicPr>
        <p:blipFill>
          <a:blip r:embed="rId2"/>
          <a:srcRect l="-14743" r="-14743"/>
          <a:stretch>
            <a:fillRect/>
          </a:stretch>
        </p:blipFill>
        <p:spPr>
          <a:xfrm>
            <a:off x="0" y="1417638"/>
            <a:ext cx="8229600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27F55-1A47-154B-9E28-32FF47C3138E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Historical earthquakes in Japan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Content Placeholder 8" descr="Historical earthquakes.pdf"/>
          <p:cNvPicPr>
            <a:picLocks noGrp="1" noChangeAspect="1"/>
          </p:cNvPicPr>
          <p:nvPr>
            <p:ph idx="1"/>
          </p:nvPr>
        </p:nvPicPr>
        <p:blipFill>
          <a:blip r:embed="rId2"/>
          <a:srcRect l="-54054" r="-54054"/>
          <a:stretch>
            <a:fillRect/>
          </a:stretch>
        </p:blipFill>
        <p:spPr>
          <a:xfrm>
            <a:off x="-3110647" y="686435"/>
            <a:ext cx="10973618" cy="6035040"/>
          </a:xfrm>
        </p:spPr>
      </p:pic>
      <p:pic>
        <p:nvPicPr>
          <p:cNvPr id="10" name="Content Placeholder 7" descr="Finite Fault Model 5.pdf"/>
          <p:cNvPicPr>
            <a:picLocks noChangeAspect="1"/>
          </p:cNvPicPr>
          <p:nvPr/>
        </p:nvPicPr>
        <p:blipFill>
          <a:blip r:embed="rId3"/>
          <a:srcRect l="-35865" r="-35865"/>
          <a:stretch>
            <a:fillRect/>
          </a:stretch>
        </p:blipFill>
        <p:spPr>
          <a:xfrm>
            <a:off x="2590800" y="1143000"/>
            <a:ext cx="7694466" cy="423164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590800" y="3125059"/>
            <a:ext cx="2784903" cy="10361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007620" y="1470616"/>
            <a:ext cx="3291673" cy="1654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155461" y="1888405"/>
            <a:ext cx="3575726" cy="20722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007620" y="2456597"/>
            <a:ext cx="3893197" cy="10695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地震予知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1391" r="-8139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nriku-2011 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4640" r="-24640"/>
          <a:stretch>
            <a:fillRect/>
          </a:stretch>
        </p:blipFill>
        <p:spPr>
          <a:xfrm>
            <a:off x="-856996" y="994702"/>
            <a:ext cx="6142573" cy="3378200"/>
          </a:xfrm>
        </p:spPr>
      </p:pic>
      <p:pic>
        <p:nvPicPr>
          <p:cNvPr id="5" name="Content Placeholder 3" descr="sanriku-2011 2.pdf"/>
          <p:cNvPicPr>
            <a:picLocks noChangeAspect="1"/>
          </p:cNvPicPr>
          <p:nvPr/>
        </p:nvPicPr>
        <p:blipFill>
          <a:blip r:embed="rId3"/>
          <a:srcRect l="-11069" r="-11069"/>
          <a:stretch>
            <a:fillRect/>
          </a:stretch>
        </p:blipFill>
        <p:spPr>
          <a:xfrm>
            <a:off x="3281995" y="994702"/>
            <a:ext cx="6142564" cy="33782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F9D2-3920-184C-A2E2-9EC11FFAED36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65416" y="5421280"/>
            <a:ext cx="434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Precursor for the Tohoku-Kanto earthquake?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"/>
            <a:ext cx="8093075" cy="1261268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Long-term earthquake risk assessment in Japan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海溝型地震評価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475" y="1261269"/>
            <a:ext cx="4981478" cy="524986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88F6D-1292-BC4E-9EAB-A1E8859C7AE5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Large earthquakes since 1900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Largest Earthquakes in the World Since 1900.pdf"/>
          <p:cNvPicPr>
            <a:picLocks noGrp="1" noChangeAspect="1"/>
          </p:cNvPicPr>
          <p:nvPr>
            <p:ph idx="1"/>
          </p:nvPr>
        </p:nvPicPr>
        <p:blipFill>
          <a:blip r:embed="rId2"/>
          <a:srcRect l="-509" r="-509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D98D-978F-3745-BFBA-629070B41070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Content Placeholder 7" descr="Finite Fault Model 5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5865" r="-35865"/>
          <a:stretch>
            <a:fillRect/>
          </a:stretch>
        </p:blipFill>
        <p:spPr>
          <a:xfrm>
            <a:off x="-482603" y="0"/>
            <a:ext cx="9892885" cy="5440680"/>
          </a:xfrm>
        </p:spPr>
      </p:pic>
      <p:sp>
        <p:nvSpPr>
          <p:cNvPr id="9" name="TextBox 8"/>
          <p:cNvSpPr txBox="1"/>
          <p:nvPr/>
        </p:nvSpPr>
        <p:spPr>
          <a:xfrm>
            <a:off x="457200" y="5819153"/>
            <a:ext cx="8115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large fault (~500 km </a:t>
            </a:r>
            <a:r>
              <a:rPr lang="en-US" sz="2400" dirty="0" err="1" smtClean="0"/>
              <a:t>x</a:t>
            </a:r>
            <a:r>
              <a:rPr lang="en-US" sz="2400" dirty="0" smtClean="0"/>
              <a:t> 150 km), more than 20 </a:t>
            </a:r>
            <a:r>
              <a:rPr lang="en-US" sz="2400" dirty="0" err="1" smtClean="0"/>
              <a:t>m</a:t>
            </a:r>
            <a:r>
              <a:rPr lang="en-US" sz="2400" dirty="0" smtClean="0"/>
              <a:t> displacement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Fault Model for the 2011 off tTohoku Earthquake, Preliminary 1.pdf"/>
          <p:cNvPicPr>
            <a:picLocks noGrp="1" noChangeAspect="1"/>
          </p:cNvPicPr>
          <p:nvPr>
            <p:ph idx="1"/>
          </p:nvPr>
        </p:nvPicPr>
        <p:blipFill>
          <a:blip r:embed="rId2"/>
          <a:srcRect l="-36607" r="-36607"/>
          <a:stretch>
            <a:fillRect/>
          </a:stretch>
        </p:blipFill>
        <p:spPr>
          <a:xfrm>
            <a:off x="-210334" y="274638"/>
            <a:ext cx="9558648" cy="525691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8731" y="5995978"/>
            <a:ext cx="7346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Land moved more than 3 </a:t>
            </a:r>
            <a:r>
              <a:rPr lang="en-US" sz="2400" dirty="0" err="1" smtClean="0"/>
              <a:t>m</a:t>
            </a:r>
            <a:r>
              <a:rPr lang="en-US" sz="2400" dirty="0" smtClean="0"/>
              <a:t> in some places (near Sendai).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USGS-did you feel it?.pdf"/>
          <p:cNvPicPr>
            <a:picLocks noGrp="1" noChangeAspect="1"/>
          </p:cNvPicPr>
          <p:nvPr>
            <p:ph idx="1"/>
          </p:nvPr>
        </p:nvPicPr>
        <p:blipFill>
          <a:blip r:embed="rId2"/>
          <a:srcRect l="-53762" r="-53762"/>
          <a:stretch>
            <a:fillRect/>
          </a:stretch>
        </p:blipFill>
        <p:spPr>
          <a:xfrm>
            <a:off x="-595467" y="274638"/>
            <a:ext cx="10668726" cy="5867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73576" y="5911205"/>
            <a:ext cx="4574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Shocks were felt throughout Japan.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Tsunami </a:t>
            </a:r>
            <a:r>
              <a:rPr lang="ja-JP" altLang="en-US" sz="3200" b="1" dirty="0" smtClean="0"/>
              <a:t>（津波）</a:t>
            </a:r>
            <a:endParaRPr lang="en-US" sz="3200" b="1" dirty="0"/>
          </a:p>
        </p:txBody>
      </p:sp>
      <p:pic>
        <p:nvPicPr>
          <p:cNvPr id="6" name="Content Placeholder 5" descr="津波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0201" r="5013"/>
          <a:stretch>
            <a:fillRect/>
          </a:stretch>
        </p:blipFill>
        <p:spPr>
          <a:xfrm>
            <a:off x="-1241134" y="1417638"/>
            <a:ext cx="4645838" cy="311429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F410-E9FF-E646-BF9B-3692BB84C75A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津波−釜石-new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0" y="1143000"/>
            <a:ext cx="6217920" cy="431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5865752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(model)							(observations)	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5567362"/>
          </a:xfrm>
        </p:spPr>
        <p:txBody>
          <a:bodyPr/>
          <a:lstStyle/>
          <a:p>
            <a:r>
              <a:rPr lang="en-US" dirty="0" smtClean="0"/>
              <a:t>What is an earthquake?</a:t>
            </a:r>
          </a:p>
          <a:p>
            <a:r>
              <a:rPr lang="en-US" dirty="0" smtClean="0"/>
              <a:t>Why do we have earthquakes?</a:t>
            </a:r>
          </a:p>
          <a:p>
            <a:r>
              <a:rPr lang="en-US" dirty="0" smtClean="0"/>
              <a:t>What is the “magnitude” of an earthquake?</a:t>
            </a:r>
          </a:p>
          <a:p>
            <a:pPr lvl="1"/>
            <a:r>
              <a:rPr lang="en-US" dirty="0" smtClean="0"/>
              <a:t>How big was the earthquake on 3/11/2011 among other “</a:t>
            </a:r>
            <a:r>
              <a:rPr lang="en-US" dirty="0" err="1" smtClean="0"/>
              <a:t>megaquakes</a:t>
            </a:r>
            <a:r>
              <a:rPr lang="en-US" dirty="0" smtClean="0"/>
              <a:t>”?</a:t>
            </a:r>
          </a:p>
          <a:p>
            <a:r>
              <a:rPr lang="en-US" dirty="0" smtClean="0"/>
              <a:t>How does an earthquake generate “tsunami”?</a:t>
            </a:r>
          </a:p>
          <a:p>
            <a:r>
              <a:rPr lang="en-US" dirty="0" smtClean="0"/>
              <a:t>Where do earthquakes occur, and how often?</a:t>
            </a:r>
          </a:p>
          <a:p>
            <a:pPr lvl="1"/>
            <a:r>
              <a:rPr lang="en-US" dirty="0" smtClean="0"/>
              <a:t>Earthquake prediction or forecast</a:t>
            </a:r>
          </a:p>
          <a:p>
            <a:r>
              <a:rPr lang="en-US" dirty="0" smtClean="0"/>
              <a:t>How does a seismic wave propagate?</a:t>
            </a:r>
          </a:p>
          <a:p>
            <a:r>
              <a:rPr lang="en-US" dirty="0" smtClean="0"/>
              <a:t>How can we mitigate seismic hazard?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8D4AE-54C7-2A49-BAEA-AFAB07F73B8C}" type="datetime1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17530-79F7-F643-8307-904EA3CA34C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4083</TotalTime>
  <Words>1068</Words>
  <Application>Microsoft Macintosh PowerPoint</Application>
  <PresentationFormat>On-screen Show (4:3)</PresentationFormat>
  <Paragraphs>228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What happened on 3/11 in Japan? Earthquakes and tsunamis How do they occur? Can we predict them? How can we mitigate the damage?</vt:lpstr>
      <vt:lpstr>Summary</vt:lpstr>
      <vt:lpstr>PowerPoint Presentation</vt:lpstr>
      <vt:lpstr>Historical earthquakes in Japan</vt:lpstr>
      <vt:lpstr>PowerPoint Presentation</vt:lpstr>
      <vt:lpstr>PowerPoint Presentation</vt:lpstr>
      <vt:lpstr>PowerPoint Presentation</vt:lpstr>
      <vt:lpstr>Tsunami （津波）</vt:lpstr>
      <vt:lpstr>PowerPoint Presentation</vt:lpstr>
      <vt:lpstr>Seismology in Japan and in the world</vt:lpstr>
      <vt:lpstr>Earthquake Prediction Program in Japan </vt:lpstr>
      <vt:lpstr>Where do earthquakes occur?</vt:lpstr>
      <vt:lpstr>What is the “magnitude” of an earthquake?</vt:lpstr>
      <vt:lpstr>PowerPoint Presentation</vt:lpstr>
      <vt:lpstr>PowerPoint Presentation</vt:lpstr>
      <vt:lpstr>magnitude and energy</vt:lpstr>
      <vt:lpstr>Where and when do earthquakes occur?</vt:lpstr>
      <vt:lpstr>Earthquakes are generated by the stress caused by a material circulation in the Earth (mantle convection).</vt:lpstr>
      <vt:lpstr>How does an earthquake occur? How does it generate a tsunami?</vt:lpstr>
      <vt:lpstr>Tsunami propagation</vt:lpstr>
      <vt:lpstr>Challenges in earthquake prediction</vt:lpstr>
      <vt:lpstr>Long-term prediction</vt:lpstr>
      <vt:lpstr>Where do earthquakes occur?</vt:lpstr>
      <vt:lpstr>Plate boundaries in and around Japan</vt:lpstr>
      <vt:lpstr>Some regularities (where?) Seismic gap hypothesis</vt:lpstr>
      <vt:lpstr>Challenges in predicting when</vt:lpstr>
      <vt:lpstr>Successes and failures</vt:lpstr>
      <vt:lpstr>Some regularities (When? )</vt:lpstr>
      <vt:lpstr>Tohoku-Kanto versus Sumatra</vt:lpstr>
      <vt:lpstr>Challenges in predicting when</vt:lpstr>
      <vt:lpstr>A key concept in characterizing the fault: “asperity” (stuck region)</vt:lpstr>
      <vt:lpstr>Remote sensing of fault motion (CAT scan of a fault motion)</vt:lpstr>
      <vt:lpstr>Direct sampling from faults (biopsy of a fault)</vt:lpstr>
      <vt:lpstr>A large earthquake in Tohoku was expected</vt:lpstr>
      <vt:lpstr>How to minimize the hazard?</vt:lpstr>
      <vt:lpstr>Earthquake warning</vt:lpstr>
      <vt:lpstr>Earthquake warning</vt:lpstr>
      <vt:lpstr>Summary</vt:lpstr>
      <vt:lpstr>PowerPoint Presentation</vt:lpstr>
      <vt:lpstr>PowerPoint Presentation</vt:lpstr>
      <vt:lpstr>PowerPoint Presentation</vt:lpstr>
      <vt:lpstr>Long-term earthquake risk assessment in Japan</vt:lpstr>
      <vt:lpstr>Large earthquakes since 1900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Shun-ichiro Karato</dc:creator>
  <cp:lastModifiedBy>Rebecca Pocock</cp:lastModifiedBy>
  <cp:revision>12</cp:revision>
  <dcterms:created xsi:type="dcterms:W3CDTF">2011-03-28T15:33:11Z</dcterms:created>
  <dcterms:modified xsi:type="dcterms:W3CDTF">2013-09-04T12:13:36Z</dcterms:modified>
</cp:coreProperties>
</file>